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9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550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3/28/2026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783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348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3/28/2026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14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087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3/28/2026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19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3/28/2026</a:t>
            </a:fld>
            <a:endParaRPr lang="en-US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676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3/28/2026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525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3/28/2026</a:t>
            </a:fld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61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3/28/2026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390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3/28/2026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891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3/28/2026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17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" y="209006"/>
            <a:ext cx="8808720" cy="2780198"/>
          </a:xfrm>
          <a:prstGeom prst="rect">
            <a:avLst/>
          </a:prstGeom>
        </p:spPr>
      </p:pic>
      <p:sp>
        <p:nvSpPr>
          <p:cNvPr id="7" name="Sottotitolo 2"/>
          <p:cNvSpPr>
            <a:spLocks noGrp="1"/>
          </p:cNvSpPr>
          <p:nvPr>
            <p:ph type="ctrTitle"/>
          </p:nvPr>
        </p:nvSpPr>
        <p:spPr>
          <a:xfrm>
            <a:off x="945401" y="2845513"/>
            <a:ext cx="9021037" cy="1646238"/>
          </a:xfrm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Special Edition for Boutique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Hotels &amp; Luxury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Spa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94" y="5073261"/>
            <a:ext cx="4133850" cy="1104900"/>
          </a:xfrm>
          <a:prstGeom prst="rect">
            <a:avLst/>
          </a:prstGeom>
        </p:spPr>
      </p:pic>
      <p:pic>
        <p:nvPicPr>
          <p:cNvPr id="10" name="12255252_Gravity_feat__Laura_Korinth_Nick_Schwenderling_Piano_Edit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41086" y="733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0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5000">
        <p14:glitter pattern="hexago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5758" y="718457"/>
            <a:ext cx="9183189" cy="2939143"/>
          </a:xfrm>
        </p:spPr>
        <p:txBody>
          <a:bodyPr>
            <a:normAutofit fontScale="90000"/>
          </a:bodyPr>
          <a:lstStyle/>
          <a:p>
            <a:r>
              <a:rPr lang="it-IT" sz="2000" b="1" dirty="0" smtClean="0">
                <a:solidFill>
                  <a:schemeClr val="bg2">
                    <a:lumMod val="50000"/>
                  </a:schemeClr>
                </a:solidFill>
              </a:rPr>
              <a:t>CHI </a:t>
            </a:r>
            <a:r>
              <a:rPr lang="it-IT" sz="2000" b="1" dirty="0">
                <a:solidFill>
                  <a:schemeClr val="bg2">
                    <a:lumMod val="50000"/>
                  </a:schemeClr>
                </a:solidFill>
              </a:rPr>
              <a:t>SIAMO</a:t>
            </a:r>
            <a:br>
              <a:rPr lang="it-IT" sz="20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it-IT" sz="2000" b="1" dirty="0" smtClean="0">
                <a:solidFill>
                  <a:schemeClr val="bg2">
                    <a:lumMod val="75000"/>
                  </a:schemeClr>
                </a:solidFill>
              </a:rPr>
              <a:t>WHO </a:t>
            </a:r>
            <a:r>
              <a:rPr lang="it-IT" sz="2000" b="1" dirty="0">
                <a:solidFill>
                  <a:schemeClr val="bg2">
                    <a:lumMod val="75000"/>
                  </a:schemeClr>
                </a:solidFill>
              </a:rPr>
              <a:t>WE ARE</a:t>
            </a:r>
            <a:r>
              <a:rPr lang="it-IT" sz="2000" b="1" dirty="0">
                <a:solidFill>
                  <a:srgbClr val="0070C0"/>
                </a:solidFill>
              </a:rPr>
              <a:t/>
            </a:r>
            <a:br>
              <a:rPr lang="it-IT" sz="2000" b="1" dirty="0">
                <a:solidFill>
                  <a:srgbClr val="0070C0"/>
                </a:solidFill>
              </a:rPr>
            </a:br>
            <a:r>
              <a:rPr lang="it-IT" sz="2200" dirty="0" err="1">
                <a:solidFill>
                  <a:schemeClr val="bg2">
                    <a:lumMod val="50000"/>
                  </a:schemeClr>
                </a:solidFill>
              </a:rPr>
              <a:t>HealthSalt</a:t>
            </a:r>
            <a:r>
              <a:rPr lang="it-IT" sz="2200" dirty="0">
                <a:solidFill>
                  <a:schemeClr val="bg2">
                    <a:lumMod val="50000"/>
                  </a:schemeClr>
                </a:solidFill>
              </a:rPr>
              <a:t> è un’azienda leader a livello europeo nella progettazione e realizzazione di stanze del sale e sistemi per </a:t>
            </a:r>
            <a:r>
              <a:rPr lang="it-IT" sz="2200" dirty="0" err="1">
                <a:solidFill>
                  <a:schemeClr val="bg2">
                    <a:lumMod val="50000"/>
                  </a:schemeClr>
                </a:solidFill>
              </a:rPr>
              <a:t>haloterapia</a:t>
            </a:r>
            <a:r>
              <a:rPr lang="it-IT" sz="2200" dirty="0">
                <a:solidFill>
                  <a:schemeClr val="bg2">
                    <a:lumMod val="50000"/>
                  </a:schemeClr>
                </a:solidFill>
              </a:rPr>
              <a:t> di alta gamma.</a:t>
            </a:r>
            <a:r>
              <a:rPr lang="it-IT" sz="2200" dirty="0">
                <a:solidFill>
                  <a:srgbClr val="0070C0"/>
                </a:solidFill>
              </a:rPr>
              <a:t/>
            </a:r>
            <a:br>
              <a:rPr lang="it-IT" sz="2200" dirty="0">
                <a:solidFill>
                  <a:srgbClr val="0070C0"/>
                </a:solidFill>
              </a:rPr>
            </a:b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HealthSalt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is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a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European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leading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company in the design and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development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of high-end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salt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rooms and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halotherapy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systems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.</a:t>
            </a:r>
            <a:r>
              <a:rPr lang="it-IT" sz="2200" dirty="0">
                <a:solidFill>
                  <a:srgbClr val="0070C0"/>
                </a:solidFill>
              </a:rPr>
              <a:t/>
            </a:r>
            <a:br>
              <a:rPr lang="it-IT" sz="2200" dirty="0">
                <a:solidFill>
                  <a:srgbClr val="0070C0"/>
                </a:solidFill>
              </a:rPr>
            </a:br>
            <a:r>
              <a:rPr lang="it-IT" sz="2200" dirty="0">
                <a:solidFill>
                  <a:schemeClr val="bg2">
                    <a:lumMod val="50000"/>
                  </a:schemeClr>
                </a:solidFill>
              </a:rPr>
              <a:t>Da anni collaboriamo con hotel di lusso, spa e centri wellness per creare ambienti esclusivi ad alto valore aggiunto</a:t>
            </a:r>
            <a:r>
              <a:rPr lang="it-IT" sz="2200" dirty="0">
                <a:solidFill>
                  <a:srgbClr val="0070C0"/>
                </a:solidFill>
              </a:rPr>
              <a:t>.</a:t>
            </a:r>
            <a:br>
              <a:rPr lang="it-IT" sz="2200" dirty="0">
                <a:solidFill>
                  <a:srgbClr val="0070C0"/>
                </a:solidFill>
              </a:rPr>
            </a:b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For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years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we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have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partnered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with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luxury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hotels, </a:t>
            </a:r>
            <a:r>
              <a:rPr lang="it-IT" sz="2200" dirty="0" smtClean="0">
                <a:solidFill>
                  <a:schemeClr val="bg2">
                    <a:lumMod val="75000"/>
                  </a:schemeClr>
                </a:solidFill>
              </a:rPr>
              <a:t>spa, 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and wellness centers to create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exclusive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, high-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value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environments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.</a:t>
            </a:r>
            <a:r>
              <a:rPr lang="it-IT" sz="2200" dirty="0">
                <a:solidFill>
                  <a:srgbClr val="0070C0"/>
                </a:solidFill>
              </a:rPr>
              <a:t/>
            </a:r>
            <a:br>
              <a:rPr lang="it-IT" sz="2200" dirty="0">
                <a:solidFill>
                  <a:srgbClr val="0070C0"/>
                </a:solidFill>
              </a:rPr>
            </a:br>
            <a:r>
              <a:rPr lang="it-IT" sz="2200" dirty="0">
                <a:solidFill>
                  <a:schemeClr val="bg2">
                    <a:lumMod val="50000"/>
                  </a:schemeClr>
                </a:solidFill>
              </a:rPr>
              <a:t>Ogni progetto nasce da un equilibrio perfetto tra design, tecnologia e benessere</a:t>
            </a:r>
            <a:r>
              <a:rPr lang="it-IT" sz="2200" dirty="0">
                <a:solidFill>
                  <a:srgbClr val="0070C0"/>
                </a:solidFill>
              </a:rPr>
              <a:t>.</a:t>
            </a:r>
            <a:br>
              <a:rPr lang="it-IT" sz="2200" dirty="0">
                <a:solidFill>
                  <a:srgbClr val="0070C0"/>
                </a:solidFill>
              </a:rPr>
            </a:b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Each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project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is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built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on a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perfect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balance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between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design,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technology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, and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wellbeing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.</a:t>
            </a:r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it-IT" dirty="0">
                <a:solidFill>
                  <a:schemeClr val="bg2">
                    <a:lumMod val="75000"/>
                  </a:schemeClr>
                </a:solidFill>
              </a:rPr>
            </a:b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542" y="3827418"/>
            <a:ext cx="4340811" cy="2893874"/>
          </a:xfrm>
          <a:ln w="57150">
            <a:solidFill>
              <a:schemeClr val="bg2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49" y="4721905"/>
            <a:ext cx="413385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6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6523" y="5579534"/>
            <a:ext cx="3854528" cy="1278466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70C0"/>
                </a:solidFill>
              </a:rPr>
              <a:t/>
            </a:r>
            <a:br>
              <a:rPr lang="it-IT" b="1" dirty="0" smtClean="0">
                <a:solidFill>
                  <a:srgbClr val="0070C0"/>
                </a:solidFill>
              </a:rPr>
            </a:br>
            <a:r>
              <a:rPr lang="it-IT" b="1" dirty="0">
                <a:solidFill>
                  <a:srgbClr val="0070C0"/>
                </a:solidFill>
              </a:rPr>
              <a:t/>
            </a:r>
            <a:br>
              <a:rPr lang="it-IT" b="1" dirty="0">
                <a:solidFill>
                  <a:srgbClr val="0070C0"/>
                </a:solidFill>
              </a:rPr>
            </a:br>
            <a:r>
              <a:rPr lang="it-IT" b="1" dirty="0" smtClean="0">
                <a:solidFill>
                  <a:srgbClr val="0070C0"/>
                </a:solidFill>
              </a:rPr>
              <a:t/>
            </a:r>
            <a:br>
              <a:rPr lang="it-IT" b="1" dirty="0" smtClean="0">
                <a:solidFill>
                  <a:srgbClr val="0070C0"/>
                </a:solidFill>
              </a:rPr>
            </a:br>
            <a:r>
              <a:rPr lang="it-IT" sz="2200" b="1" dirty="0" smtClean="0">
                <a:solidFill>
                  <a:schemeClr val="bg2">
                    <a:lumMod val="50000"/>
                  </a:schemeClr>
                </a:solidFill>
              </a:rPr>
              <a:t>ESPERIENZA </a:t>
            </a:r>
            <a:r>
              <a:rPr lang="it-IT" sz="2200" b="1" dirty="0">
                <a:solidFill>
                  <a:schemeClr val="bg2">
                    <a:lumMod val="50000"/>
                  </a:schemeClr>
                </a:solidFill>
              </a:rPr>
              <a:t>ESCLUSIVA</a:t>
            </a:r>
            <a:br>
              <a:rPr lang="it-IT" sz="22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it-IT" sz="2200" b="1" dirty="0" smtClean="0">
                <a:solidFill>
                  <a:schemeClr val="bg2">
                    <a:lumMod val="50000"/>
                  </a:schemeClr>
                </a:solidFill>
              </a:rPr>
              <a:t>EXCLUSIVE </a:t>
            </a:r>
            <a:r>
              <a:rPr lang="it-IT" sz="2200" b="1" dirty="0">
                <a:solidFill>
                  <a:schemeClr val="bg2">
                    <a:lumMod val="50000"/>
                  </a:schemeClr>
                </a:solidFill>
              </a:rPr>
              <a:t>WELLNESS </a:t>
            </a:r>
            <a:r>
              <a:rPr lang="it-IT" sz="2200" b="1" dirty="0" smtClean="0">
                <a:solidFill>
                  <a:schemeClr val="bg2">
                    <a:lumMod val="50000"/>
                  </a:schemeClr>
                </a:solidFill>
              </a:rPr>
              <a:t>EXPERIENCE </a:t>
            </a:r>
            <a:r>
              <a:rPr lang="it-IT" sz="2200" b="1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it-IT" sz="22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it-IT" sz="2200" dirty="0" err="1">
                <a:solidFill>
                  <a:schemeClr val="bg2">
                    <a:lumMod val="50000"/>
                  </a:schemeClr>
                </a:solidFill>
              </a:rPr>
              <a:t>HealthSalt</a:t>
            </a:r>
            <a:r>
              <a:rPr lang="it-IT" sz="2200" dirty="0">
                <a:solidFill>
                  <a:schemeClr val="bg2">
                    <a:lumMod val="50000"/>
                  </a:schemeClr>
                </a:solidFill>
              </a:rPr>
              <a:t> trasforma ogni ambiente in un’esperienza sensoriale unica.</a:t>
            </a:r>
            <a:br>
              <a:rPr lang="it-IT" sz="22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HealthSalt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transforms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any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space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into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a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unique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sensory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experience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.</a:t>
            </a:r>
            <a:r>
              <a:rPr lang="it-IT" sz="22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it-IT" sz="22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it-IT" sz="2200" dirty="0">
                <a:solidFill>
                  <a:schemeClr val="bg2">
                    <a:lumMod val="50000"/>
                  </a:schemeClr>
                </a:solidFill>
              </a:rPr>
              <a:t>Le nostre grotte di sale sono progettate per offrire relax, benessere e impatto estetico di alto livello.</a:t>
            </a:r>
            <a:br>
              <a:rPr lang="it-IT" sz="22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Our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salt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rooms are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designed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to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deliver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relaxation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wellbeing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, and high-end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visual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impact.</a:t>
            </a:r>
            <a:br>
              <a:rPr lang="it-IT" sz="22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it-IT" sz="2200" dirty="0">
                <a:solidFill>
                  <a:schemeClr val="bg2">
                    <a:lumMod val="50000"/>
                  </a:schemeClr>
                </a:solidFill>
              </a:rPr>
              <a:t>Un ambiente dove luce, sale e design lavorano insieme per rigenerare corpo e mente.</a:t>
            </a:r>
            <a:br>
              <a:rPr lang="it-IT" sz="22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An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environment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where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light,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salt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, and design work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together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to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regenerate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</a:rPr>
              <a:t> body and </a:t>
            </a:r>
            <a:r>
              <a:rPr lang="it-IT" sz="2200" dirty="0" err="1">
                <a:solidFill>
                  <a:schemeClr val="bg2">
                    <a:lumMod val="75000"/>
                  </a:schemeClr>
                </a:solidFill>
              </a:rPr>
              <a:t>mind</a:t>
            </a:r>
            <a:r>
              <a:rPr lang="it-IT" sz="2200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  <a:r>
              <a:rPr lang="it-IT" sz="22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b="1" dirty="0"/>
              <a:t/>
            </a:r>
            <a:br>
              <a:rPr lang="it-IT" b="1" dirty="0"/>
            </a:br>
            <a:r>
              <a:rPr lang="it-IT" dirty="0"/>
              <a:t/>
            </a:r>
            <a:br>
              <a:rPr lang="it-IT" dirty="0"/>
            </a:b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756" y="896455"/>
            <a:ext cx="4513262" cy="4513262"/>
          </a:xfrm>
          <a:ln w="57150">
            <a:solidFill>
              <a:schemeClr val="bg2"/>
            </a:solidFill>
          </a:ln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462" y="5753100"/>
            <a:ext cx="413385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6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898" y="1058946"/>
            <a:ext cx="10515600" cy="1325563"/>
          </a:xfrm>
        </p:spPr>
        <p:txBody>
          <a:bodyPr>
            <a:noAutofit/>
          </a:bodyPr>
          <a:lstStyle/>
          <a:p>
            <a:r>
              <a:rPr lang="it-IT" sz="18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2000" b="1" dirty="0">
                <a:solidFill>
                  <a:schemeClr val="bg2">
                    <a:lumMod val="50000"/>
                  </a:schemeClr>
                </a:solidFill>
              </a:rPr>
              <a:t>ESPERIENZA FAMILY BOUTIQUE</a:t>
            </a:r>
            <a:r>
              <a:rPr lang="it-IT" sz="2000" b="1" dirty="0"/>
              <a:t/>
            </a:r>
            <a:br>
              <a:rPr lang="it-IT" sz="2000" b="1" dirty="0"/>
            </a:br>
            <a:r>
              <a:rPr lang="it-IT" sz="2000" b="1" dirty="0" smtClean="0"/>
              <a:t> </a:t>
            </a:r>
            <a:r>
              <a:rPr lang="it-IT" sz="2000" b="1" dirty="0">
                <a:solidFill>
                  <a:schemeClr val="bg2">
                    <a:lumMod val="75000"/>
                  </a:schemeClr>
                </a:solidFill>
              </a:rPr>
              <a:t>BOUTIQUE FAMILY EXPERIENCE</a:t>
            </a:r>
            <a:r>
              <a:rPr lang="it-IT" sz="2000" b="1" dirty="0"/>
              <a:t/>
            </a:r>
            <a:br>
              <a:rPr lang="it-IT" sz="2000" b="1" dirty="0"/>
            </a:br>
            <a:r>
              <a:rPr lang="it-IT" sz="2000" dirty="0">
                <a:solidFill>
                  <a:schemeClr val="bg2">
                    <a:lumMod val="50000"/>
                  </a:schemeClr>
                </a:solidFill>
              </a:rPr>
              <a:t>Le grotte </a:t>
            </a:r>
            <a:r>
              <a:rPr lang="it-IT" sz="2000" dirty="0" err="1">
                <a:solidFill>
                  <a:schemeClr val="bg2">
                    <a:lumMod val="50000"/>
                  </a:schemeClr>
                </a:solidFill>
              </a:rPr>
              <a:t>HealthSalt</a:t>
            </a:r>
            <a:r>
              <a:rPr lang="it-IT" sz="2000" dirty="0">
                <a:solidFill>
                  <a:schemeClr val="bg2">
                    <a:lumMod val="50000"/>
                  </a:schemeClr>
                </a:solidFill>
              </a:rPr>
              <a:t> sono pensate anche per le famiglie.</a:t>
            </a: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HealthSalt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salt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 rooms are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also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designed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 for families.</a:t>
            </a: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>
                <a:solidFill>
                  <a:schemeClr val="bg2">
                    <a:lumMod val="50000"/>
                  </a:schemeClr>
                </a:solidFill>
              </a:rPr>
              <a:t>I bambini possono giocare in un ambiente sicuro e benefico.</a:t>
            </a: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Children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 can play in a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safe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 and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beneficial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environment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.</a:t>
            </a: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>
                <a:solidFill>
                  <a:schemeClr val="bg2">
                    <a:lumMod val="50000"/>
                  </a:schemeClr>
                </a:solidFill>
              </a:rPr>
              <a:t>Un perfetto equilibrio tra divertimento e benessere</a:t>
            </a:r>
            <a:r>
              <a:rPr lang="it-IT" sz="2000" dirty="0"/>
              <a:t>.</a:t>
            </a:r>
            <a:br>
              <a:rPr lang="it-IT" sz="2000" dirty="0"/>
            </a:br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A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perfect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 balance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between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fun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 and wellness.</a:t>
            </a:r>
            <a:r>
              <a:rPr lang="it-IT" sz="2000" dirty="0"/>
              <a:t/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62" y="3268050"/>
            <a:ext cx="4186237" cy="2790824"/>
          </a:xfrm>
          <a:ln w="57150">
            <a:solidFill>
              <a:schemeClr val="bg2">
                <a:lumMod val="75000"/>
              </a:schemeClr>
            </a:solidFill>
          </a:ln>
        </p:spPr>
      </p:pic>
      <p:pic>
        <p:nvPicPr>
          <p:cNvPr id="11" name="Segnaposto contenuto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258" y="656780"/>
            <a:ext cx="5183188" cy="3455458"/>
          </a:xfrm>
          <a:ln w="57150">
            <a:solidFill>
              <a:schemeClr val="bg2">
                <a:lumMod val="75000"/>
              </a:schemeClr>
            </a:solidFill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572" y="4663462"/>
            <a:ext cx="413385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67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18455" y="744583"/>
            <a:ext cx="79552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bg2">
                    <a:lumMod val="50000"/>
                  </a:schemeClr>
                </a:solidFill>
              </a:rPr>
              <a:t>BENEFICI PREMIUM</a:t>
            </a:r>
          </a:p>
          <a:p>
            <a:r>
              <a:rPr lang="it-IT" sz="2000" b="1" dirty="0" smtClean="0">
                <a:solidFill>
                  <a:schemeClr val="bg2">
                    <a:lumMod val="75000"/>
                  </a:schemeClr>
                </a:solidFill>
              </a:rPr>
              <a:t>PREMIUM </a:t>
            </a:r>
            <a:r>
              <a:rPr lang="it-IT" sz="2000" b="1" dirty="0">
                <a:solidFill>
                  <a:schemeClr val="bg2">
                    <a:lumMod val="75000"/>
                  </a:schemeClr>
                </a:solidFill>
              </a:rPr>
              <a:t>BENEFITS</a:t>
            </a:r>
          </a:p>
          <a:p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</a:rPr>
              <a:t> La </a:t>
            </a:r>
            <a:r>
              <a:rPr lang="it-IT" sz="2000" dirty="0" err="1">
                <a:solidFill>
                  <a:schemeClr val="bg2">
                    <a:lumMod val="50000"/>
                  </a:schemeClr>
                </a:solidFill>
              </a:rPr>
              <a:t>haloterapia</a:t>
            </a:r>
            <a:r>
              <a:rPr lang="it-IT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2">
                    <a:lumMod val="50000"/>
                  </a:schemeClr>
                </a:solidFill>
              </a:rPr>
              <a:t>HealthSalt</a:t>
            </a:r>
            <a:r>
              <a:rPr lang="it-IT" sz="2000" dirty="0">
                <a:solidFill>
                  <a:schemeClr val="bg2">
                    <a:lumMod val="50000"/>
                  </a:schemeClr>
                </a:solidFill>
              </a:rPr>
              <a:t> apporta benefici concreti e </a:t>
            </a: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</a:p>
          <a:p>
            <a:r>
              <a:rPr lang="it-IT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</a:rPr>
              <a:t>naturali</a:t>
            </a:r>
            <a:r>
              <a:rPr lang="it-IT" sz="2000" dirty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  <a:p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</a:rPr>
              <a:t>HealthSalt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halotherapy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provides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real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 and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natural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  </a:t>
            </a:r>
          </a:p>
          <a:p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benefits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:</a:t>
            </a:r>
          </a:p>
          <a:p>
            <a:r>
              <a:rPr lang="it-IT" sz="2000" dirty="0" smtClean="0"/>
              <a:t> </a:t>
            </a:r>
            <a:r>
              <a:rPr lang="it-IT" sz="2000" dirty="0">
                <a:solidFill>
                  <a:schemeClr val="bg2">
                    <a:lumMod val="50000"/>
                  </a:schemeClr>
                </a:solidFill>
              </a:rPr>
              <a:t>Migliora la respirazione</a:t>
            </a: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smtClean="0"/>
              <a:t>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Supports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respiratory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health</a:t>
            </a:r>
            <a:endParaRPr lang="it-IT" sz="20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it-IT" sz="2000" dirty="0" smtClean="0"/>
              <a:t> </a:t>
            </a:r>
            <a:r>
              <a:rPr lang="it-IT" sz="2000" dirty="0">
                <a:solidFill>
                  <a:schemeClr val="bg2">
                    <a:lumMod val="50000"/>
                  </a:schemeClr>
                </a:solidFill>
              </a:rPr>
              <a:t>Riduce stress e tensioni</a:t>
            </a: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smtClean="0"/>
              <a:t>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Reduces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 stress and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tension</a:t>
            </a:r>
            <a:endParaRPr lang="it-IT" sz="20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</a:rPr>
              <a:t> Migliora </a:t>
            </a:r>
            <a:r>
              <a:rPr lang="it-IT" sz="2000" dirty="0">
                <a:solidFill>
                  <a:schemeClr val="bg2">
                    <a:lumMod val="50000"/>
                  </a:schemeClr>
                </a:solidFill>
              </a:rPr>
              <a:t>la pelle</a:t>
            </a: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smtClean="0"/>
              <a:t>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Improves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skin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condition</a:t>
            </a:r>
            <a:endParaRPr lang="it-IT" sz="20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it-IT" sz="2000" dirty="0" smtClean="0"/>
              <a:t> </a:t>
            </a:r>
            <a:r>
              <a:rPr lang="it-IT" sz="2000" dirty="0">
                <a:solidFill>
                  <a:schemeClr val="bg2">
                    <a:lumMod val="50000"/>
                  </a:schemeClr>
                </a:solidFill>
              </a:rPr>
              <a:t>Rafforza il benessere generale</a:t>
            </a: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smtClean="0"/>
              <a:t>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Enhances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overall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wellbeing</a:t>
            </a:r>
            <a:endParaRPr lang="it-IT" sz="20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it-IT" sz="2000" dirty="0">
                <a:solidFill>
                  <a:schemeClr val="bg2">
                    <a:lumMod val="50000"/>
                  </a:schemeClr>
                </a:solidFill>
              </a:rPr>
              <a:t>Un servizio sempre più richiesto nel segmento </a:t>
            </a:r>
            <a:r>
              <a:rPr lang="it-IT" sz="2000" dirty="0" err="1">
                <a:solidFill>
                  <a:schemeClr val="bg2">
                    <a:lumMod val="50000"/>
                  </a:schemeClr>
                </a:solidFill>
              </a:rPr>
              <a:t>luxury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  <a:p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A service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increasingly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 in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demand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 in the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luxury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</a:rPr>
              <a:t>segment</a:t>
            </a:r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033" y="1734253"/>
            <a:ext cx="5071496" cy="3380997"/>
          </a:xfrm>
          <a:prstGeom prst="rect">
            <a:avLst/>
          </a:prstGeom>
          <a:ln w="57150">
            <a:solidFill>
              <a:schemeClr val="bg2">
                <a:lumMod val="90000"/>
              </a:schemeClr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856" y="5583283"/>
            <a:ext cx="413385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0855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691" y="1078200"/>
            <a:ext cx="6172200" cy="3898231"/>
          </a:xfrm>
          <a:ln w="57150">
            <a:solidFill>
              <a:schemeClr val="bg2">
                <a:lumMod val="90000"/>
              </a:schemeClr>
            </a:solidFill>
          </a:ln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782" y="724988"/>
            <a:ext cx="3993469" cy="4604657"/>
          </a:xfrm>
        </p:spPr>
        <p:txBody>
          <a:bodyPr>
            <a:normAutofit fontScale="92500" lnSpcReduction="20000"/>
          </a:bodyPr>
          <a:lstStyle/>
          <a:p>
            <a:r>
              <a:rPr lang="it-IT" sz="2200" b="1" dirty="0" smtClean="0"/>
              <a:t> </a:t>
            </a:r>
            <a:r>
              <a:rPr lang="it-IT" sz="2200" b="1" dirty="0" smtClean="0">
                <a:solidFill>
                  <a:schemeClr val="bg2">
                    <a:lumMod val="50000"/>
                  </a:schemeClr>
                </a:solidFill>
              </a:rPr>
              <a:t>VALORE PER LA TUA STRUTTURA</a:t>
            </a:r>
          </a:p>
          <a:p>
            <a:r>
              <a:rPr lang="it-IT" sz="2200" b="1" dirty="0" smtClean="0"/>
              <a:t> </a:t>
            </a:r>
            <a:r>
              <a:rPr lang="it-IT" sz="2200" b="1" dirty="0" smtClean="0">
                <a:solidFill>
                  <a:schemeClr val="bg2">
                    <a:lumMod val="75000"/>
                  </a:schemeClr>
                </a:solidFill>
              </a:rPr>
              <a:t>ELEVATE YOUR PROPERTY</a:t>
            </a:r>
          </a:p>
          <a:p>
            <a:r>
              <a:rPr lang="it-IT" sz="2200" dirty="0" smtClean="0">
                <a:solidFill>
                  <a:schemeClr val="bg2">
                    <a:lumMod val="50000"/>
                  </a:schemeClr>
                </a:solidFill>
              </a:rPr>
              <a:t>Integrare </a:t>
            </a:r>
            <a:r>
              <a:rPr lang="it-IT" sz="2200" dirty="0" err="1" smtClean="0">
                <a:solidFill>
                  <a:schemeClr val="bg2">
                    <a:lumMod val="50000"/>
                  </a:schemeClr>
                </a:solidFill>
              </a:rPr>
              <a:t>HealthSalt</a:t>
            </a:r>
            <a:r>
              <a:rPr lang="it-IT" sz="2200" dirty="0" smtClean="0">
                <a:solidFill>
                  <a:schemeClr val="bg2">
                    <a:lumMod val="50000"/>
                  </a:schemeClr>
                </a:solidFill>
              </a:rPr>
              <a:t> significa aumentare il valore della tua struttura</a:t>
            </a:r>
            <a:r>
              <a:rPr lang="it-IT" sz="2200" dirty="0" smtClean="0"/>
              <a:t>.</a:t>
            </a:r>
          </a:p>
          <a:p>
            <a:r>
              <a:rPr lang="it-IT" sz="2200" dirty="0" err="1" smtClean="0">
                <a:solidFill>
                  <a:schemeClr val="bg2">
                    <a:lumMod val="75000"/>
                  </a:schemeClr>
                </a:solidFill>
              </a:rPr>
              <a:t>Integrating</a:t>
            </a:r>
            <a:r>
              <a:rPr lang="it-IT" sz="22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200" dirty="0" err="1" smtClean="0">
                <a:solidFill>
                  <a:schemeClr val="bg2">
                    <a:lumMod val="75000"/>
                  </a:schemeClr>
                </a:solidFill>
              </a:rPr>
              <a:t>HealthSalt</a:t>
            </a:r>
            <a:r>
              <a:rPr lang="it-IT" sz="22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200" dirty="0" err="1" smtClean="0">
                <a:solidFill>
                  <a:schemeClr val="bg2">
                    <a:lumMod val="75000"/>
                  </a:schemeClr>
                </a:solidFill>
              </a:rPr>
              <a:t>increases</a:t>
            </a:r>
            <a:r>
              <a:rPr lang="it-IT" sz="2200" dirty="0" smtClean="0">
                <a:solidFill>
                  <a:schemeClr val="bg2">
                    <a:lumMod val="75000"/>
                  </a:schemeClr>
                </a:solidFill>
              </a:rPr>
              <a:t> the </a:t>
            </a:r>
            <a:r>
              <a:rPr lang="it-IT" sz="2200" dirty="0" err="1" smtClean="0">
                <a:solidFill>
                  <a:schemeClr val="bg2">
                    <a:lumMod val="75000"/>
                  </a:schemeClr>
                </a:solidFill>
              </a:rPr>
              <a:t>value</a:t>
            </a:r>
            <a:r>
              <a:rPr lang="it-IT" sz="2200" dirty="0" smtClean="0">
                <a:solidFill>
                  <a:schemeClr val="bg2">
                    <a:lumMod val="75000"/>
                  </a:schemeClr>
                </a:solidFill>
              </a:rPr>
              <a:t> of </a:t>
            </a:r>
            <a:r>
              <a:rPr lang="it-IT" sz="2200" dirty="0" err="1" smtClean="0">
                <a:solidFill>
                  <a:schemeClr val="bg2">
                    <a:lumMod val="75000"/>
                  </a:schemeClr>
                </a:solidFill>
              </a:rPr>
              <a:t>your</a:t>
            </a:r>
            <a:r>
              <a:rPr lang="it-IT" sz="22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200" dirty="0" err="1" smtClean="0">
                <a:solidFill>
                  <a:schemeClr val="bg2">
                    <a:lumMod val="75000"/>
                  </a:schemeClr>
                </a:solidFill>
              </a:rPr>
              <a:t>property</a:t>
            </a:r>
            <a:r>
              <a:rPr lang="it-IT" sz="2200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  <a:p>
            <a:r>
              <a:rPr lang="it-IT" sz="2200" dirty="0" smtClean="0">
                <a:solidFill>
                  <a:schemeClr val="bg2">
                    <a:lumMod val="50000"/>
                  </a:schemeClr>
                </a:solidFill>
              </a:rPr>
              <a:t>Offri ai tuoi clienti un’esperienza esclusiva e differenziante.</a:t>
            </a:r>
          </a:p>
          <a:p>
            <a:r>
              <a:rPr lang="it-IT" sz="2200" dirty="0" err="1" smtClean="0">
                <a:solidFill>
                  <a:schemeClr val="bg2">
                    <a:lumMod val="75000"/>
                  </a:schemeClr>
                </a:solidFill>
              </a:rPr>
              <a:t>Offer</a:t>
            </a:r>
            <a:r>
              <a:rPr lang="it-IT" sz="22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200" dirty="0" err="1" smtClean="0">
                <a:solidFill>
                  <a:schemeClr val="bg2">
                    <a:lumMod val="75000"/>
                  </a:schemeClr>
                </a:solidFill>
              </a:rPr>
              <a:t>your</a:t>
            </a:r>
            <a:r>
              <a:rPr lang="it-IT" sz="22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200" dirty="0" err="1" smtClean="0">
                <a:solidFill>
                  <a:schemeClr val="bg2">
                    <a:lumMod val="75000"/>
                  </a:schemeClr>
                </a:solidFill>
              </a:rPr>
              <a:t>guests</a:t>
            </a:r>
            <a:r>
              <a:rPr lang="it-IT" sz="2200" dirty="0" smtClean="0">
                <a:solidFill>
                  <a:schemeClr val="bg2">
                    <a:lumMod val="75000"/>
                  </a:schemeClr>
                </a:solidFill>
              </a:rPr>
              <a:t> a </a:t>
            </a:r>
            <a:r>
              <a:rPr lang="it-IT" sz="2200" dirty="0" err="1" smtClean="0">
                <a:solidFill>
                  <a:schemeClr val="bg2">
                    <a:lumMod val="75000"/>
                  </a:schemeClr>
                </a:solidFill>
              </a:rPr>
              <a:t>unique</a:t>
            </a:r>
            <a:r>
              <a:rPr lang="it-IT" sz="2200" dirty="0" smtClean="0">
                <a:solidFill>
                  <a:schemeClr val="bg2">
                    <a:lumMod val="75000"/>
                  </a:schemeClr>
                </a:solidFill>
              </a:rPr>
              <a:t> and </a:t>
            </a:r>
            <a:r>
              <a:rPr lang="it-IT" sz="2200" dirty="0" err="1" smtClean="0">
                <a:solidFill>
                  <a:schemeClr val="bg2">
                    <a:lumMod val="75000"/>
                  </a:schemeClr>
                </a:solidFill>
              </a:rPr>
              <a:t>differentiating</a:t>
            </a:r>
            <a:r>
              <a:rPr lang="it-IT" sz="22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200" dirty="0" err="1" smtClean="0">
                <a:solidFill>
                  <a:schemeClr val="bg2">
                    <a:lumMod val="75000"/>
                  </a:schemeClr>
                </a:solidFill>
              </a:rPr>
              <a:t>experience</a:t>
            </a:r>
            <a:r>
              <a:rPr lang="it-IT" sz="2200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  <a:p>
            <a:r>
              <a:rPr lang="it-IT" sz="2200" dirty="0" smtClean="0">
                <a:solidFill>
                  <a:schemeClr val="bg2">
                    <a:lumMod val="50000"/>
                  </a:schemeClr>
                </a:solidFill>
              </a:rPr>
              <a:t>Crea nuove opportunità di guadagno nel settore wellness.</a:t>
            </a:r>
          </a:p>
          <a:p>
            <a:r>
              <a:rPr lang="it-IT" sz="2200" dirty="0" smtClean="0">
                <a:solidFill>
                  <a:schemeClr val="bg2">
                    <a:lumMod val="75000"/>
                  </a:schemeClr>
                </a:solidFill>
              </a:rPr>
              <a:t>Create new </a:t>
            </a:r>
            <a:r>
              <a:rPr lang="it-IT" sz="2200" dirty="0" err="1" smtClean="0">
                <a:solidFill>
                  <a:schemeClr val="bg2">
                    <a:lumMod val="75000"/>
                  </a:schemeClr>
                </a:solidFill>
              </a:rPr>
              <a:t>revenue</a:t>
            </a:r>
            <a:r>
              <a:rPr lang="it-IT" sz="22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200" dirty="0" err="1" smtClean="0">
                <a:solidFill>
                  <a:schemeClr val="bg2">
                    <a:lumMod val="75000"/>
                  </a:schemeClr>
                </a:solidFill>
              </a:rPr>
              <a:t>opportunities</a:t>
            </a:r>
            <a:r>
              <a:rPr lang="it-IT" sz="2200" dirty="0" smtClean="0">
                <a:solidFill>
                  <a:schemeClr val="bg2">
                    <a:lumMod val="75000"/>
                  </a:schemeClr>
                </a:solidFill>
              </a:rPr>
              <a:t> in the wellness </a:t>
            </a:r>
            <a:r>
              <a:rPr lang="it-IT" sz="2200" dirty="0" err="1" smtClean="0">
                <a:solidFill>
                  <a:schemeClr val="bg2">
                    <a:lumMod val="75000"/>
                  </a:schemeClr>
                </a:solidFill>
              </a:rPr>
              <a:t>sector</a:t>
            </a:r>
            <a:r>
              <a:rPr lang="it-IT" sz="2200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866" y="5329645"/>
            <a:ext cx="413385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5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057456"/>
            <a:ext cx="10515600" cy="1325563"/>
          </a:xfrm>
        </p:spPr>
        <p:txBody>
          <a:bodyPr>
            <a:noAutofit/>
          </a:bodyPr>
          <a:lstStyle/>
          <a:p>
            <a:r>
              <a:rPr lang="it-IT" sz="2000" b="1" dirty="0" smtClean="0">
                <a:solidFill>
                  <a:schemeClr val="bg2">
                    <a:lumMod val="50000"/>
                  </a:schemeClr>
                </a:solidFill>
              </a:rPr>
              <a:t>DESIGN &amp; TECNOLOGIA</a:t>
            </a:r>
            <a:r>
              <a:rPr lang="it-IT" sz="2000" b="1" dirty="0" smtClean="0"/>
              <a:t/>
            </a:r>
            <a:br>
              <a:rPr lang="it-IT" sz="2000" b="1" dirty="0" smtClean="0"/>
            </a:br>
            <a:r>
              <a:rPr lang="it-IT" sz="2000" b="1" dirty="0" smtClean="0">
                <a:solidFill>
                  <a:schemeClr val="bg2">
                    <a:lumMod val="75000"/>
                  </a:schemeClr>
                </a:solidFill>
              </a:rPr>
              <a:t>DESIGN &amp; TECHNOLOGY</a:t>
            </a:r>
            <a:r>
              <a:rPr lang="it-IT" sz="2000" b="1" dirty="0" smtClean="0"/>
              <a:t/>
            </a:r>
            <a:br>
              <a:rPr lang="it-IT" sz="2000" b="1" dirty="0" smtClean="0"/>
            </a:b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</a:rPr>
              <a:t>Ogni installazione è realizzata su misura.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</a:rPr>
              <a:t>Each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</a:rPr>
              <a:t>installation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</a:rPr>
              <a:t>is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</a:rPr>
              <a:t>fully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</a:rPr>
              <a:t>customized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</a:rPr>
              <a:t>Utilizziamo materiali naturali e tecnologie avanzate</a:t>
            </a:r>
            <a:r>
              <a:rPr lang="it-IT" sz="2000" dirty="0" smtClean="0"/>
              <a:t>.</a:t>
            </a:r>
            <a:br>
              <a:rPr lang="it-IT" sz="2000" dirty="0" smtClean="0"/>
            </a:b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</a:rPr>
              <a:t>We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 use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</a:rPr>
              <a:t>natural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</a:rPr>
              <a:t>materials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 and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</a:rPr>
              <a:t>advanced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</a:rPr>
              <a:t>technologies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it-IT" sz="20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</a:rPr>
              <a:t>Il risultato è un ambiente elegante, funzionale e altamente performante.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The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</a:rPr>
              <a:t>result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</a:rPr>
              <a:t>is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 an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</a:rPr>
              <a:t>elegant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</a:rPr>
              <a:t>functional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, and high-performance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</a:rPr>
              <a:t>environment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  <a:r>
              <a:rPr lang="it-IT" sz="1800" dirty="0" smtClean="0"/>
              <a:t/>
            </a:r>
            <a:br>
              <a:rPr lang="it-IT" sz="1800" dirty="0" smtClean="0"/>
            </a:br>
            <a:endParaRPr lang="it-IT" sz="1800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140" y="430212"/>
            <a:ext cx="2448125" cy="4362995"/>
          </a:xfrm>
          <a:prstGeom prst="rect">
            <a:avLst/>
          </a:prstGeom>
          <a:ln w="57150">
            <a:solidFill>
              <a:schemeClr val="bg2"/>
            </a:solidFill>
          </a:ln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3100842"/>
            <a:ext cx="5077097" cy="3384731"/>
          </a:xfrm>
          <a:prstGeom prst="rect">
            <a:avLst/>
          </a:prstGeom>
          <a:ln w="57150">
            <a:solidFill>
              <a:schemeClr val="bg2"/>
            </a:solidFill>
          </a:ln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277" y="5240928"/>
            <a:ext cx="413385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30857"/>
      </p:ext>
    </p:extLst>
  </p:cSld>
  <p:clrMapOvr>
    <a:masterClrMapping/>
  </p:clrMapOvr>
  <p:transition spd="slow" advClick="0" advTm="5000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10960" y="2700554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000" b="1" dirty="0" smtClean="0"/>
              <a:t> </a:t>
            </a:r>
            <a:r>
              <a:rPr lang="it-IT" sz="2000" b="1" dirty="0" smtClean="0">
                <a:solidFill>
                  <a:schemeClr val="bg2">
                    <a:lumMod val="50000"/>
                  </a:schemeClr>
                </a:solidFill>
              </a:rPr>
              <a:t>PERCHÉ HEALTHSALT</a:t>
            </a:r>
          </a:p>
          <a:p>
            <a:r>
              <a:rPr lang="it-IT" sz="2000" b="1" dirty="0" smtClean="0"/>
              <a:t> </a:t>
            </a:r>
            <a:r>
              <a:rPr lang="it-IT" sz="2000" b="1" dirty="0" smtClean="0">
                <a:solidFill>
                  <a:schemeClr val="bg2">
                    <a:lumMod val="75000"/>
                  </a:schemeClr>
                </a:solidFill>
              </a:rPr>
              <a:t>WHY HEALTHSALT</a:t>
            </a:r>
          </a:p>
          <a:p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</a:rPr>
              <a:t> Azienda leader europea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</a:rPr>
              <a:t>European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 market leader</a:t>
            </a:r>
          </a:p>
          <a:p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</a:rPr>
              <a:t> Design esclusivo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</a:rPr>
              <a:t>Exclusive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 design</a:t>
            </a:r>
          </a:p>
          <a:p>
            <a:r>
              <a:rPr lang="it-IT" sz="2000" dirty="0" smtClean="0"/>
              <a:t> </a:t>
            </a: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</a:rPr>
              <a:t>Soluzioni chiavi in mano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</a:rPr>
              <a:t>Turnkey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</a:rPr>
              <a:t>solutions</a:t>
            </a:r>
            <a:endParaRPr lang="it-IT" sz="2000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it-IT" sz="2000" dirty="0" smtClean="0"/>
              <a:t> </a:t>
            </a: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</a:rPr>
              <a:t>Forte impatto visivo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 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Strong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</a:rPr>
              <a:t>visual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 impact</a:t>
            </a:r>
          </a:p>
          <a:p>
            <a:r>
              <a:rPr lang="it-IT" sz="2000" dirty="0" smtClean="0"/>
              <a:t> </a:t>
            </a: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</a:rPr>
              <a:t>Alta redditività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 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High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</a:rPr>
              <a:t>profitability</a:t>
            </a:r>
            <a:endParaRPr lang="it-IT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79" y="130629"/>
            <a:ext cx="8577943" cy="267442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174" y="5564424"/>
            <a:ext cx="4133850" cy="11049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049486" y="2700554"/>
            <a:ext cx="756774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📞 CONTATTI / CONTACT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Nord Italia                                                   </a:t>
            </a:r>
            <a:r>
              <a:rPr lang="en-US" dirty="0" err="1" smtClean="0">
                <a:solidFill>
                  <a:schemeClr val="accent6"/>
                </a:solidFill>
              </a:rPr>
              <a:t>Balcani</a:t>
            </a:r>
            <a:r>
              <a:rPr lang="en-US" dirty="0" smtClean="0">
                <a:solidFill>
                  <a:schemeClr val="accent6"/>
                </a:solidFill>
              </a:rPr>
              <a:t> Albania</a:t>
            </a:r>
          </a:p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 Medical Group                                           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</a:rPr>
              <a:t>Coretre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info@coopestetica.it 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 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                                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info@coretrealbania.al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📱 WhatsApp: +39 366 662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3393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           📱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WhatsApp: 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+355 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69 35 85 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209</a:t>
            </a:r>
          </a:p>
          <a:p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Centro </a:t>
            </a:r>
            <a:r>
              <a:rPr lang="en-US" dirty="0" err="1" smtClean="0">
                <a:solidFill>
                  <a:schemeClr val="accent6"/>
                </a:solidFill>
              </a:rPr>
              <a:t>Sud</a:t>
            </a:r>
            <a:r>
              <a:rPr lang="en-US" dirty="0" smtClean="0">
                <a:solidFill>
                  <a:schemeClr val="accent6"/>
                </a:solidFill>
              </a:rPr>
              <a:t> Italia </a:t>
            </a:r>
            <a:r>
              <a:rPr lang="en-US" dirty="0" err="1" smtClean="0">
                <a:solidFill>
                  <a:schemeClr val="accent6"/>
                </a:solidFill>
              </a:rPr>
              <a:t>Isole</a:t>
            </a:r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 Kiva sauna </a:t>
            </a:r>
          </a:p>
          <a:p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 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info@kivasauna.com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📱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WhatsApp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: +39 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 081 0361632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 </a:t>
            </a: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33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14:window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TM10001105[[fn=Ritaglio]]</Template>
  <TotalTime>151</TotalTime>
  <Words>628</Words>
  <Application>Microsoft Office PowerPoint</Application>
  <PresentationFormat>Widescreen</PresentationFormat>
  <Paragraphs>44</Paragraphs>
  <Slides>8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di Office</vt:lpstr>
      <vt:lpstr>Special Edition for Boutique Hotels &amp; Luxury Spa</vt:lpstr>
      <vt:lpstr>CHI SIAMO WHO WE ARE HealthSalt è un’azienda leader a livello europeo nella progettazione e realizzazione di stanze del sale e sistemi per haloterapia di alta gamma. HealthSalt is a European leading company in the design and development of high-end salt rooms and halotherapy systems. Da anni collaboriamo con hotel di lusso, spa e centri wellness per creare ambienti esclusivi ad alto valore aggiunto. For years, we have partnered with luxury hotels, spa, and wellness centers to create exclusive, high-value environments. Ogni progetto nasce da un equilibrio perfetto tra design, tecnologia e benessere. Each project is built on a perfect balance between design, technology, and wellbeing. </vt:lpstr>
      <vt:lpstr>   ESPERIENZA ESCLUSIVA EXCLUSIVE WELLNESS EXPERIENCE  HealthSalt trasforma ogni ambiente in un’esperienza sensoriale unica. HealthSalt transforms any space into a unique sensory experience. Le nostre grotte di sale sono progettate per offrire relax, benessere e impatto estetico di alto livello. Our salt rooms are designed to deliver relaxation, wellbeing, and high-end visual impact. Un ambiente dove luce, sale e design lavorano insieme per rigenerare corpo e mente. An environment where light, salt, and design work together to regenerate body and mind.    </vt:lpstr>
      <vt:lpstr> ESPERIENZA FAMILY BOUTIQUE  BOUTIQUE FAMILY EXPERIENCE Le grotte HealthSalt sono pensate anche per le famiglie. HealthSalt salt rooms are also designed for families. I bambini possono giocare in un ambiente sicuro e benefico. Children can play in a safe and beneficial environment. Un perfetto equilibrio tra divertimento e benessere. A perfect balance between fun and wellness. </vt:lpstr>
      <vt:lpstr>Presentazione standard di PowerPoint</vt:lpstr>
      <vt:lpstr>Presentazione standard di PowerPoint</vt:lpstr>
      <vt:lpstr>DESIGN &amp; TECNOLOGIA DESIGN &amp; TECHNOLOGY Ogni installazione è realizzata su misura. Each installation is fully customized. Utilizziamo materiali naturali e tecnologie avanzate. We use natural materials and advanced technologies. Il risultato è un ambiente elegante, funzionale e altamente performante. The result is an elegant, functional, and high-performance environment. 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Special Edition for Boutique Hotels &amp; Luxury Spa</dc:title>
  <dc:creator>IO</dc:creator>
  <cp:lastModifiedBy>IO</cp:lastModifiedBy>
  <cp:revision>15</cp:revision>
  <dcterms:created xsi:type="dcterms:W3CDTF">2026-03-28T14:43:44Z</dcterms:created>
  <dcterms:modified xsi:type="dcterms:W3CDTF">2026-03-28T21:42:56Z</dcterms:modified>
</cp:coreProperties>
</file>